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1"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5" d="100"/>
          <a:sy n="85" d="100"/>
        </p:scale>
        <p:origin x="-152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515376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179768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403339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69921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60733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453712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D04F6B1-D210-470C-917F-88D991D9A011}" type="datetimeFigureOut">
              <a:rPr lang="ar-IQ" smtClean="0"/>
              <a:t>09/05/1441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102109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D04F6B1-D210-470C-917F-88D991D9A011}" type="datetimeFigureOut">
              <a:rPr lang="ar-IQ" smtClean="0"/>
              <a:t>09/05/1441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418289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D04F6B1-D210-470C-917F-88D991D9A011}" type="datetimeFigureOut">
              <a:rPr lang="ar-IQ" smtClean="0"/>
              <a:t>09/05/1441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2136725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409732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91571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4F941F4-1059-4AFC-BD54-022B977882BF}" type="slidenum">
              <a:rPr lang="ar-IQ" smtClean="0"/>
              <a:t>‹#›</a:t>
            </a:fld>
            <a:endParaRPr lang="ar-IQ"/>
          </a:p>
        </p:txBody>
      </p:sp>
    </p:spTree>
    <p:extLst>
      <p:ext uri="{BB962C8B-B14F-4D97-AF65-F5344CB8AC3E}">
        <p14:creationId xmlns:p14="http://schemas.microsoft.com/office/powerpoint/2010/main" val="196661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899592" y="548680"/>
            <a:ext cx="7560840" cy="5904656"/>
          </a:xfrm>
        </p:spPr>
        <p:style>
          <a:lnRef idx="2">
            <a:schemeClr val="accent3">
              <a:shade val="50000"/>
            </a:schemeClr>
          </a:lnRef>
          <a:fillRef idx="1">
            <a:schemeClr val="accent3"/>
          </a:fillRef>
          <a:effectRef idx="0">
            <a:schemeClr val="accent3"/>
          </a:effectRef>
          <a:fontRef idx="minor">
            <a:schemeClr val="lt1"/>
          </a:fontRef>
        </p:style>
        <p:txBody>
          <a:bodyPr>
            <a:normAutofit fontScale="55000" lnSpcReduction="20000"/>
          </a:bodyPr>
          <a:lstStyle/>
          <a:p>
            <a:pPr algn="justLow"/>
            <a:r>
              <a:rPr lang="ar-SA" b="1" dirty="0">
                <a:solidFill>
                  <a:schemeClr val="tx1"/>
                </a:solidFill>
              </a:rPr>
              <a:t>الناتج الحقيقي والناتج النقدي:</a:t>
            </a:r>
            <a:endParaRPr lang="en-US" dirty="0">
              <a:solidFill>
                <a:schemeClr val="tx1"/>
              </a:solidFill>
            </a:endParaRPr>
          </a:p>
          <a:p>
            <a:pPr algn="justLow"/>
            <a:r>
              <a:rPr lang="ar-SA" dirty="0">
                <a:solidFill>
                  <a:schemeClr val="tx1"/>
                </a:solidFill>
              </a:rPr>
              <a:t>الناتج الحقيقي هو عبارة عن الناتج النقدي (الناتج القومي الإجمالي الذي تم حسابه) مقسوما على المستوى العام للأسعار، أي أن الناتج الحقيقي هو عبارة عن الناتج القومي مقوما بالأسعار الثابتة والذي يتم الحصول عليه باستبعاد أثر تغيرات الأسعار عن طريق قسمة الناتج القومي بالأسعار الجارية على الرقم القياسي للأسعار.  ويقاس هذا الأخير بقسمة أسعار سنة المقارنة على أسعار سنة الأساس مضروبة في 100%، أي أن:</a:t>
            </a:r>
            <a:endParaRPr lang="en-US" dirty="0">
              <a:solidFill>
                <a:schemeClr val="tx1"/>
              </a:solidFill>
            </a:endParaRPr>
          </a:p>
          <a:p>
            <a:pPr algn="justLow"/>
            <a:r>
              <a:rPr lang="en-US" dirty="0">
                <a:solidFill>
                  <a:schemeClr val="tx1"/>
                </a:solidFill>
              </a:rPr>
              <a:t>Real GDP (constant prices) = Nominal GDP (current prices) / price index number</a:t>
            </a:r>
          </a:p>
          <a:p>
            <a:pPr algn="justLow"/>
            <a:r>
              <a:rPr lang="en-US" dirty="0">
                <a:solidFill>
                  <a:schemeClr val="tx1"/>
                </a:solidFill>
              </a:rPr>
              <a:t> </a:t>
            </a:r>
          </a:p>
          <a:p>
            <a:pPr algn="justLow"/>
            <a:r>
              <a:rPr lang="en-US" dirty="0">
                <a:solidFill>
                  <a:schemeClr val="tx1"/>
                </a:solidFill>
              </a:rPr>
              <a:t>Prices index number (PI) =  (prices in successive year / prices in reference year)* 100</a:t>
            </a:r>
            <a:r>
              <a:rPr lang="en-US" dirty="0" smtClean="0">
                <a:solidFill>
                  <a:schemeClr val="tx1"/>
                </a:solidFill>
              </a:rPr>
              <a:t>%</a:t>
            </a:r>
            <a:endParaRPr lang="en-US" dirty="0">
              <a:solidFill>
                <a:schemeClr val="tx1"/>
              </a:solidFill>
            </a:endParaRPr>
          </a:p>
          <a:p>
            <a:pPr algn="justLow"/>
            <a:r>
              <a:rPr lang="en-US" dirty="0">
                <a:solidFill>
                  <a:schemeClr val="tx1"/>
                </a:solidFill>
              </a:rPr>
              <a:t/>
            </a:r>
            <a:br>
              <a:rPr lang="en-US" dirty="0">
                <a:solidFill>
                  <a:schemeClr val="tx1"/>
                </a:solidFill>
              </a:rPr>
            </a:br>
            <a:r>
              <a:rPr lang="ar-SA" dirty="0">
                <a:solidFill>
                  <a:schemeClr val="tx1"/>
                </a:solidFill>
              </a:rPr>
              <a:t>ويعاب على الرقم القياسي البسيط للأسعار أنه يعطي جميع السلع نفس القدر من الأهمية متجاهلا اختلاف الأهمية النسبية لكل سلعة من السلع. ولذلك هناك طريقة أخرى لاستخراج الرقم القياسي للأسعار، وهي أن نحصل فيها على الرقم النسبي الغير مرجح </a:t>
            </a:r>
            <a:r>
              <a:rPr lang="en-US" dirty="0">
                <a:solidFill>
                  <a:schemeClr val="tx1"/>
                </a:solidFill>
              </a:rPr>
              <a:t>Un-weighted index number</a:t>
            </a:r>
            <a:r>
              <a:rPr lang="ar-SA" dirty="0">
                <a:solidFill>
                  <a:schemeClr val="tx1"/>
                </a:solidFill>
              </a:rPr>
              <a:t> والذي يقوم على أساس حساب منسوب السعر لكل سلعة من السلع ثم يؤخذ متوسط هذه المناسيب. وتعتبر هذه المناسيب أرقاما قياسية لكل سلعة من السلع أي عبارة عن السعر في سنة المقارنة منسوبا إلى السعر في سنة الأساس. ولأخذ الأهمية النسبية للسلع في الحسبان يتم حساب الرقم القياسي المرجح والذي تستخدم فيه الكميات التي تم استهلاكها من السلع المختلفة كأوزان.</a:t>
            </a:r>
            <a:endParaRPr lang="en-US" dirty="0">
              <a:solidFill>
                <a:schemeClr val="tx1"/>
              </a:solidFill>
            </a:endParaRPr>
          </a:p>
          <a:p>
            <a:pPr algn="justLow"/>
            <a:r>
              <a:rPr lang="ar-SA" b="1" dirty="0">
                <a:solidFill>
                  <a:schemeClr val="tx1"/>
                </a:solidFill>
              </a:rPr>
              <a:t>1- الرقم القياسي المرجح "</a:t>
            </a:r>
            <a:r>
              <a:rPr lang="ar-SA" b="1" dirty="0" err="1">
                <a:solidFill>
                  <a:schemeClr val="tx1"/>
                </a:solidFill>
              </a:rPr>
              <a:t>لاسبير</a:t>
            </a:r>
            <a:r>
              <a:rPr lang="ar-SA" b="1" dirty="0">
                <a:solidFill>
                  <a:schemeClr val="tx1"/>
                </a:solidFill>
              </a:rPr>
              <a:t>"         </a:t>
            </a:r>
            <a:endParaRPr lang="en-US" dirty="0">
              <a:solidFill>
                <a:schemeClr val="tx1"/>
              </a:solidFill>
            </a:endParaRPr>
          </a:p>
          <a:p>
            <a:pPr algn="justLow"/>
            <a:r>
              <a:rPr lang="ar-SA" b="1" dirty="0">
                <a:solidFill>
                  <a:schemeClr val="tx1"/>
                </a:solidFill>
              </a:rPr>
              <a:t>2- الرقم القياسي المرجح "باش"           </a:t>
            </a:r>
            <a:endParaRPr lang="en-US" dirty="0">
              <a:solidFill>
                <a:schemeClr val="tx1"/>
              </a:solidFill>
            </a:endParaRPr>
          </a:p>
          <a:p>
            <a:pPr algn="justLow"/>
            <a:r>
              <a:rPr lang="ar-SA" b="1" dirty="0">
                <a:solidFill>
                  <a:schemeClr val="tx1"/>
                </a:solidFill>
              </a:rPr>
              <a:t>3- الرقم القياسي المرجح "فيشر"           </a:t>
            </a:r>
            <a:endParaRPr lang="en-US" dirty="0">
              <a:solidFill>
                <a:schemeClr val="tx1"/>
              </a:solidFill>
            </a:endParaRPr>
          </a:p>
          <a:p>
            <a:pPr algn="justLow"/>
            <a:r>
              <a:rPr lang="ar-SA" b="1" dirty="0">
                <a:solidFill>
                  <a:schemeClr val="tx1"/>
                </a:solidFill>
              </a:rPr>
              <a:t> </a:t>
            </a:r>
            <a:endParaRPr lang="en-US" dirty="0">
              <a:solidFill>
                <a:schemeClr val="tx1"/>
              </a:solidFill>
            </a:endParaRPr>
          </a:p>
          <a:p>
            <a:pPr algn="justLow"/>
            <a:endParaRPr lang="ar-IQ" dirty="0">
              <a:solidFill>
                <a:schemeClr val="tx1"/>
              </a:solidFill>
            </a:endParaRPr>
          </a:p>
        </p:txBody>
      </p:sp>
    </p:spTree>
    <p:extLst>
      <p:ext uri="{BB962C8B-B14F-4D97-AF65-F5344CB8AC3E}">
        <p14:creationId xmlns:p14="http://schemas.microsoft.com/office/powerpoint/2010/main" val="1708395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style>
          <a:lnRef idx="2">
            <a:schemeClr val="accent3">
              <a:shade val="50000"/>
            </a:schemeClr>
          </a:lnRef>
          <a:fillRef idx="1">
            <a:schemeClr val="accent3"/>
          </a:fillRef>
          <a:effectRef idx="0">
            <a:schemeClr val="accent3"/>
          </a:effectRef>
          <a:fontRef idx="minor">
            <a:schemeClr val="lt1"/>
          </a:fontRef>
        </p:style>
        <p:txBody>
          <a:bodyPr>
            <a:normAutofit fontScale="70000" lnSpcReduction="20000"/>
          </a:bodyPr>
          <a:lstStyle/>
          <a:p>
            <a:pPr marL="0" indent="0">
              <a:buNone/>
            </a:pPr>
            <a:r>
              <a:rPr lang="ar-SA" dirty="0"/>
              <a:t> </a:t>
            </a:r>
            <a:endParaRPr lang="en-US" dirty="0"/>
          </a:p>
          <a:p>
            <a:pPr marL="0" indent="0">
              <a:buNone/>
            </a:pPr>
            <a:r>
              <a:rPr lang="ar-SA" dirty="0"/>
              <a:t> </a:t>
            </a:r>
            <a:endParaRPr lang="en-US" dirty="0"/>
          </a:p>
          <a:p>
            <a:pPr marL="0" indent="0">
              <a:buNone/>
            </a:pPr>
            <a:r>
              <a:rPr lang="ar-SA" b="1" u="sng" dirty="0">
                <a:solidFill>
                  <a:schemeClr val="tx1"/>
                </a:solidFill>
              </a:rPr>
              <a:t>2-4: طريقة المربعات الصغرى</a:t>
            </a:r>
            <a:r>
              <a:rPr lang="ar-SA" dirty="0">
                <a:solidFill>
                  <a:schemeClr val="tx1"/>
                </a:solidFill>
              </a:rPr>
              <a:t>:</a:t>
            </a:r>
            <a:endParaRPr lang="en-US" dirty="0">
              <a:solidFill>
                <a:schemeClr val="tx1"/>
              </a:solidFill>
            </a:endParaRPr>
          </a:p>
          <a:p>
            <a:pPr marL="0" indent="0">
              <a:buNone/>
            </a:pPr>
            <a:r>
              <a:rPr lang="ar-SA" dirty="0">
                <a:solidFill>
                  <a:schemeClr val="tx1"/>
                </a:solidFill>
              </a:rPr>
              <a:t>تعتمد طريقة المربعات الصغرى العادية على الحصول على مقدرات</a:t>
            </a:r>
            <a:r>
              <a:rPr lang="en-GB" dirty="0">
                <a:solidFill>
                  <a:schemeClr val="tx1"/>
                </a:solidFill>
              </a:rPr>
              <a:t>,  </a:t>
            </a:r>
            <a:r>
              <a:rPr lang="ar-SA" dirty="0">
                <a:solidFill>
                  <a:schemeClr val="tx1"/>
                </a:solidFill>
              </a:rPr>
              <a:t> الانحدار حيث تمثل </a:t>
            </a:r>
            <a:r>
              <a:rPr lang="en-GB" dirty="0">
                <a:solidFill>
                  <a:schemeClr val="tx1"/>
                </a:solidFill>
                <a:sym typeface="Symbol"/>
              </a:rPr>
              <a:t></a:t>
            </a:r>
            <a:r>
              <a:rPr lang="en-GB" dirty="0">
                <a:solidFill>
                  <a:schemeClr val="tx1"/>
                </a:solidFill>
              </a:rPr>
              <a:t> </a:t>
            </a:r>
            <a:r>
              <a:rPr lang="ar-SA" dirty="0">
                <a:solidFill>
                  <a:schemeClr val="tx1"/>
                </a:solidFill>
              </a:rPr>
              <a:t>معلمة القاطع، </a:t>
            </a:r>
            <a:r>
              <a:rPr lang="en-GB" dirty="0">
                <a:solidFill>
                  <a:schemeClr val="tx1"/>
                </a:solidFill>
                <a:sym typeface="Symbol"/>
              </a:rPr>
              <a:t></a:t>
            </a:r>
            <a:r>
              <a:rPr lang="en-GB" dirty="0">
                <a:solidFill>
                  <a:schemeClr val="tx1"/>
                </a:solidFill>
              </a:rPr>
              <a:t> , </a:t>
            </a:r>
            <a:r>
              <a:rPr lang="ar-SA" dirty="0">
                <a:solidFill>
                  <a:schemeClr val="tx1"/>
                </a:solidFill>
              </a:rPr>
              <a:t> معلمة الميل. بحيث يتم تصغير مجموع مربعات البوا </a:t>
            </a:r>
            <a:r>
              <a:rPr lang="ar-SA" dirty="0" err="1">
                <a:solidFill>
                  <a:schemeClr val="tx1"/>
                </a:solidFill>
              </a:rPr>
              <a:t>قي</a:t>
            </a:r>
            <a:r>
              <a:rPr lang="ar-SA" dirty="0">
                <a:solidFill>
                  <a:schemeClr val="tx1"/>
                </a:solidFill>
              </a:rPr>
              <a:t> إلى </a:t>
            </a:r>
            <a:r>
              <a:rPr lang="ar-SA" dirty="0" err="1">
                <a:solidFill>
                  <a:schemeClr val="tx1"/>
                </a:solidFill>
              </a:rPr>
              <a:t>آدني</a:t>
            </a:r>
            <a:r>
              <a:rPr lang="ar-SA" dirty="0">
                <a:solidFill>
                  <a:schemeClr val="tx1"/>
                </a:solidFill>
              </a:rPr>
              <a:t> قيمه لها. بحيث يجري تعريف مكون يطلق علية مجموع المربعات البوا </a:t>
            </a:r>
            <a:r>
              <a:rPr lang="ar-SA" dirty="0" err="1">
                <a:solidFill>
                  <a:schemeClr val="tx1"/>
                </a:solidFill>
              </a:rPr>
              <a:t>قي</a:t>
            </a:r>
            <a:r>
              <a:rPr lang="ar-SA" dirty="0">
                <a:solidFill>
                  <a:schemeClr val="tx1"/>
                </a:solidFill>
              </a:rPr>
              <a:t> وبعد ذلك يشرع في الحصول على </a:t>
            </a:r>
            <a:r>
              <a:rPr lang="en-GB" dirty="0">
                <a:solidFill>
                  <a:schemeClr val="tx1"/>
                </a:solidFill>
                <a:sym typeface="Symbol"/>
              </a:rPr>
              <a:t></a:t>
            </a:r>
            <a:r>
              <a:rPr lang="en-GB" dirty="0">
                <a:solidFill>
                  <a:schemeClr val="tx1"/>
                </a:solidFill>
              </a:rPr>
              <a:t> ,</a:t>
            </a:r>
            <a:r>
              <a:rPr lang="ar-SA" dirty="0">
                <a:solidFill>
                  <a:schemeClr val="tx1"/>
                </a:solidFill>
              </a:rPr>
              <a:t>، </a:t>
            </a:r>
            <a:r>
              <a:rPr lang="en-GB" dirty="0">
                <a:solidFill>
                  <a:schemeClr val="tx1"/>
                </a:solidFill>
                <a:sym typeface="Symbol"/>
              </a:rPr>
              <a:t></a:t>
            </a:r>
            <a:r>
              <a:rPr lang="en-GB" dirty="0">
                <a:solidFill>
                  <a:schemeClr val="tx1"/>
                </a:solidFill>
              </a:rPr>
              <a:t> , </a:t>
            </a:r>
            <a:r>
              <a:rPr lang="ar-SA" dirty="0">
                <a:solidFill>
                  <a:schemeClr val="tx1"/>
                </a:solidFill>
              </a:rPr>
              <a:t> بحيث يتم تصغير هذا المكون إلى أدنى قيمه له. وطريقة المربعات الصغرى تعطينا مقدرات الانحدار  </a:t>
            </a:r>
            <a:r>
              <a:rPr lang="en-GB" dirty="0">
                <a:solidFill>
                  <a:schemeClr val="tx1"/>
                </a:solidFill>
                <a:sym typeface="Symbol"/>
              </a:rPr>
              <a:t></a:t>
            </a:r>
            <a:r>
              <a:rPr lang="en-GB" dirty="0">
                <a:solidFill>
                  <a:schemeClr val="tx1"/>
                </a:solidFill>
              </a:rPr>
              <a:t> ,</a:t>
            </a:r>
            <a:r>
              <a:rPr lang="ar-SA" dirty="0">
                <a:solidFill>
                  <a:schemeClr val="tx1"/>
                </a:solidFill>
              </a:rPr>
              <a:t>، </a:t>
            </a:r>
            <a:r>
              <a:rPr lang="en-GB" dirty="0">
                <a:solidFill>
                  <a:schemeClr val="tx1"/>
                </a:solidFill>
                <a:sym typeface="Symbol"/>
              </a:rPr>
              <a:t></a:t>
            </a:r>
            <a:r>
              <a:rPr lang="en-GB" dirty="0">
                <a:solidFill>
                  <a:schemeClr val="tx1"/>
                </a:solidFill>
              </a:rPr>
              <a:t> ,</a:t>
            </a:r>
            <a:r>
              <a:rPr lang="ar-SA" dirty="0">
                <a:solidFill>
                  <a:schemeClr val="tx1"/>
                </a:solidFill>
              </a:rPr>
              <a:t> ولكن لا تعطينا مقدرة التباين وهذا يعتبر من نقاط ضعف طريقة المربعات الصغرى.</a:t>
            </a:r>
            <a:endParaRPr lang="en-US" dirty="0">
              <a:solidFill>
                <a:schemeClr val="tx1"/>
              </a:solidFill>
            </a:endParaRPr>
          </a:p>
          <a:p>
            <a:pPr marL="0" indent="0">
              <a:buNone/>
            </a:pPr>
            <a:r>
              <a:rPr lang="ar-SA" u="sng" dirty="0">
                <a:solidFill>
                  <a:schemeClr val="tx1"/>
                </a:solidFill>
              </a:rPr>
              <a:t>المعيار الخاص في المربعات الصغرى العادية</a:t>
            </a:r>
            <a:r>
              <a:rPr lang="ar-SA" dirty="0">
                <a:solidFill>
                  <a:schemeClr val="tx1"/>
                </a:solidFill>
              </a:rPr>
              <a:t>:  النموذج المقدر هو كما يلي</a:t>
            </a:r>
            <a:endParaRPr lang="en-US" dirty="0">
              <a:solidFill>
                <a:schemeClr val="tx1"/>
              </a:solidFill>
            </a:endParaRPr>
          </a:p>
          <a:p>
            <a:pPr marL="0" indent="0">
              <a:buNone/>
            </a:pPr>
            <a:r>
              <a:rPr lang="en-GB" dirty="0">
                <a:solidFill>
                  <a:schemeClr val="tx1"/>
                </a:solidFill>
              </a:rPr>
              <a:t>u</a:t>
            </a:r>
            <a:r>
              <a:rPr lang="ar-SA" dirty="0">
                <a:solidFill>
                  <a:schemeClr val="tx1"/>
                </a:solidFill>
              </a:rPr>
              <a:t> هي البوا </a:t>
            </a:r>
            <a:r>
              <a:rPr lang="ar-SA" dirty="0" err="1">
                <a:solidFill>
                  <a:schemeClr val="tx1"/>
                </a:solidFill>
              </a:rPr>
              <a:t>قي</a:t>
            </a:r>
            <a:r>
              <a:rPr lang="ar-SA" dirty="0">
                <a:solidFill>
                  <a:schemeClr val="tx1"/>
                </a:solidFill>
              </a:rPr>
              <a:t> والتي تساوي من النموذج   نموذج الانحدار ممكن أن يمر من خلال انتشـــــار البيانات الخاصة بـ</a:t>
            </a:r>
            <a:r>
              <a:rPr lang="en-GB" dirty="0">
                <a:solidFill>
                  <a:schemeClr val="tx1"/>
                </a:solidFill>
              </a:rPr>
              <a:t>X ,Y </a:t>
            </a:r>
            <a:r>
              <a:rPr lang="ar-SA" dirty="0">
                <a:solidFill>
                  <a:schemeClr val="tx1"/>
                </a:solidFill>
              </a:rPr>
              <a:t>، الخط المقدر هنا هو الذي  يعطي   </a:t>
            </a:r>
            <a:r>
              <a:rPr lang="en-GB" dirty="0">
                <a:solidFill>
                  <a:schemeClr val="tx1"/>
                </a:solidFill>
              </a:rPr>
              <a:t>Y</a:t>
            </a:r>
            <a:r>
              <a:rPr lang="ar-SA" dirty="0">
                <a:solidFill>
                  <a:schemeClr val="tx1"/>
                </a:solidFill>
              </a:rPr>
              <a:t>  المقدرة                  </a:t>
            </a:r>
            <a:endParaRPr lang="en-US" dirty="0">
              <a:solidFill>
                <a:schemeClr val="tx1"/>
              </a:solidFill>
            </a:endParaRPr>
          </a:p>
          <a:p>
            <a:pPr marL="0" indent="0">
              <a:buNone/>
            </a:pPr>
            <a:r>
              <a:rPr lang="ar-SA" dirty="0">
                <a:solidFill>
                  <a:schemeClr val="tx1"/>
                </a:solidFill>
              </a:rPr>
              <a:t>إذا أخذنا إحداثيات القيم </a:t>
            </a:r>
            <a:r>
              <a:rPr lang="en-GB" dirty="0">
                <a:solidFill>
                  <a:schemeClr val="tx1"/>
                </a:solidFill>
              </a:rPr>
              <a:t>Y,X </a:t>
            </a:r>
            <a:r>
              <a:rPr lang="ar-SA" dirty="0">
                <a:solidFill>
                  <a:schemeClr val="tx1"/>
                </a:solidFill>
              </a:rPr>
              <a:t> إحداثيات النقطة الأولى تنقسم إلى قسمين، قسم من المحور الأفقي في النموذج المقدر، هذا عبارة عن      الجزء الثاني  عبارة عن قيمة البوا </a:t>
            </a:r>
            <a:r>
              <a:rPr lang="ar-SA" dirty="0" err="1">
                <a:solidFill>
                  <a:schemeClr val="tx1"/>
                </a:solidFill>
              </a:rPr>
              <a:t>قي</a:t>
            </a:r>
            <a:r>
              <a:rPr lang="ar-SA" dirty="0">
                <a:solidFill>
                  <a:schemeClr val="tx1"/>
                </a:solidFill>
              </a:rPr>
              <a:t>.  فالمشاهدة </a:t>
            </a:r>
            <a:r>
              <a:rPr lang="en-GB" dirty="0">
                <a:solidFill>
                  <a:schemeClr val="tx1"/>
                </a:solidFill>
              </a:rPr>
              <a:t>Y</a:t>
            </a:r>
            <a:r>
              <a:rPr lang="ar-SA" dirty="0">
                <a:solidFill>
                  <a:schemeClr val="tx1"/>
                </a:solidFill>
              </a:rPr>
              <a:t> هي حصيلة جمع +</a:t>
            </a:r>
            <a:r>
              <a:rPr lang="en-GB" dirty="0">
                <a:solidFill>
                  <a:schemeClr val="tx1"/>
                </a:solidFill>
              </a:rPr>
              <a:t>u</a:t>
            </a:r>
            <a:r>
              <a:rPr lang="ar-SA" dirty="0">
                <a:solidFill>
                  <a:schemeClr val="tx1"/>
                </a:solidFill>
              </a:rPr>
              <a:t>    أي أن أي مشاهده مكونه من جانبين، جانب الخط المقدر والبواقي. البواقي بحكم أنها مقدرة العنصر العشوائي يمكن أن تكون موجبة وممكن أن تكون سالبه وكذلك من الناحية النظرية يمكن أن تساوي الصفر.</a:t>
            </a:r>
            <a:endParaRPr lang="en-US" dirty="0">
              <a:solidFill>
                <a:schemeClr val="tx1"/>
              </a:solidFill>
            </a:endParaRPr>
          </a:p>
          <a:p>
            <a:pPr marL="0" indent="0">
              <a:buNone/>
            </a:pPr>
            <a:endParaRPr lang="ar-IQ" dirty="0"/>
          </a:p>
        </p:txBody>
      </p:sp>
    </p:spTree>
    <p:extLst>
      <p:ext uri="{BB962C8B-B14F-4D97-AF65-F5344CB8AC3E}">
        <p14:creationId xmlns:p14="http://schemas.microsoft.com/office/powerpoint/2010/main" val="408504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marL="0" indent="0">
              <a:buNone/>
            </a:pPr>
            <a:r>
              <a:rPr lang="ar-SA" dirty="0">
                <a:solidFill>
                  <a:schemeClr val="tx1"/>
                </a:solidFill>
              </a:rPr>
              <a:t>للحصول على مقدرات المربعات الصغرى العادية يجب أن نحصل أولا على البواقي:              </a:t>
            </a:r>
            <a:endParaRPr lang="en-US" dirty="0">
              <a:solidFill>
                <a:schemeClr val="tx1"/>
              </a:solidFill>
            </a:endParaRPr>
          </a:p>
          <a:p>
            <a:pPr marL="0" indent="0">
              <a:buNone/>
            </a:pPr>
            <a:r>
              <a:rPr lang="ar-SA" dirty="0">
                <a:solidFill>
                  <a:schemeClr val="tx1"/>
                </a:solidFill>
              </a:rPr>
              <a:t>مجموع مربعات البواقي =</a:t>
            </a:r>
            <a:r>
              <a:rPr lang="en-GB" dirty="0">
                <a:solidFill>
                  <a:schemeClr val="tx1"/>
                </a:solidFill>
                <a:sym typeface="Symbol"/>
              </a:rPr>
              <a:t></a:t>
            </a:r>
            <a:r>
              <a:rPr lang="en-GB" dirty="0">
                <a:solidFill>
                  <a:schemeClr val="tx1"/>
                </a:solidFill>
              </a:rPr>
              <a:t>u</a:t>
            </a:r>
            <a:r>
              <a:rPr lang="en-GB" baseline="30000" dirty="0">
                <a:solidFill>
                  <a:schemeClr val="tx1"/>
                </a:solidFill>
              </a:rPr>
              <a:t>2</a:t>
            </a:r>
            <a:endParaRPr lang="en-US" dirty="0">
              <a:solidFill>
                <a:schemeClr val="tx1"/>
              </a:solidFill>
            </a:endParaRPr>
          </a:p>
          <a:p>
            <a:pPr marL="0" indent="0">
              <a:buNone/>
            </a:pPr>
            <a:r>
              <a:rPr lang="ar-SA" dirty="0">
                <a:solidFill>
                  <a:schemeClr val="tx1"/>
                </a:solidFill>
              </a:rPr>
              <a:t>        </a:t>
            </a:r>
            <a:endParaRPr lang="en-US" dirty="0">
              <a:solidFill>
                <a:schemeClr val="tx1"/>
              </a:solidFill>
            </a:endParaRPr>
          </a:p>
          <a:p>
            <a:pPr marL="0" indent="0">
              <a:buNone/>
            </a:pPr>
            <a:r>
              <a:rPr lang="ar-SA" dirty="0">
                <a:solidFill>
                  <a:schemeClr val="tx1"/>
                </a:solidFill>
              </a:rPr>
              <a:t>يتم التوصل إلى الخط الذي تكون فيه مجموع مربعات البواقي  اصغر ما يمكن [ اختيار الخط الذي يدني مجموع مربعات البواقي إلى أصغر ما يمكن].  باستخدام الرياضيات فأن شرط الدرجة الأولى يتطلب أجراء التفاضل بالنسبة للمجاهيل  </a:t>
            </a:r>
            <a:r>
              <a:rPr lang="en-GB" dirty="0">
                <a:solidFill>
                  <a:schemeClr val="tx1"/>
                </a:solidFill>
                <a:sym typeface="Symbol"/>
              </a:rPr>
              <a:t></a:t>
            </a:r>
            <a:r>
              <a:rPr lang="en-GB" dirty="0">
                <a:solidFill>
                  <a:schemeClr val="tx1"/>
                </a:solidFill>
              </a:rPr>
              <a:t> </a:t>
            </a:r>
            <a:r>
              <a:rPr lang="en-GB" dirty="0">
                <a:solidFill>
                  <a:schemeClr val="tx1"/>
                </a:solidFill>
                <a:sym typeface="Symbol"/>
              </a:rPr>
              <a:t></a:t>
            </a:r>
            <a:r>
              <a:rPr lang="ar-SA" dirty="0">
                <a:solidFill>
                  <a:schemeClr val="tx1"/>
                </a:solidFill>
              </a:rPr>
              <a:t>  نستخدم التفاضل الجزئي وبعد ذلك نساوي المعادلات التي تم أل تحصل عليها بالصفر ثم نطبق المعادلات الآنية للحصول على قيم المقدرات. </a:t>
            </a:r>
            <a:endParaRPr lang="en-US" dirty="0">
              <a:solidFill>
                <a:schemeClr val="tx1"/>
              </a:solidFill>
            </a:endParaRPr>
          </a:p>
          <a:p>
            <a:pPr marL="0" indent="0">
              <a:buNone/>
            </a:pPr>
            <a:endParaRPr lang="ar-IQ" dirty="0"/>
          </a:p>
        </p:txBody>
      </p:sp>
    </p:spTree>
    <p:extLst>
      <p:ext uri="{BB962C8B-B14F-4D97-AF65-F5344CB8AC3E}">
        <p14:creationId xmlns:p14="http://schemas.microsoft.com/office/powerpoint/2010/main" val="348415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188640"/>
            <a:ext cx="8229600" cy="5937523"/>
          </a:xfrm>
        </p:spPr>
        <p:style>
          <a:lnRef idx="2">
            <a:schemeClr val="accent3">
              <a:shade val="50000"/>
            </a:schemeClr>
          </a:lnRef>
          <a:fillRef idx="1">
            <a:schemeClr val="accent3"/>
          </a:fillRef>
          <a:effectRef idx="0">
            <a:schemeClr val="accent3"/>
          </a:effectRef>
          <a:fontRef idx="minor">
            <a:schemeClr val="lt1"/>
          </a:fontRef>
        </p:style>
        <p:txBody>
          <a:bodyPr>
            <a:normAutofit fontScale="47500" lnSpcReduction="20000"/>
          </a:bodyPr>
          <a:lstStyle/>
          <a:p>
            <a:pPr marL="0" indent="0">
              <a:buNone/>
            </a:pPr>
            <a:r>
              <a:rPr lang="ar-SA" b="1" dirty="0">
                <a:solidFill>
                  <a:schemeClr val="tx1"/>
                </a:solidFill>
              </a:rPr>
              <a:t>مشكلات تركيب الارقام القياسية للأسعار:</a:t>
            </a:r>
            <a:endParaRPr lang="en-US" dirty="0">
              <a:solidFill>
                <a:schemeClr val="tx1"/>
              </a:solidFill>
            </a:endParaRPr>
          </a:p>
          <a:p>
            <a:pPr marL="0" indent="0">
              <a:buNone/>
            </a:pPr>
            <a:r>
              <a:rPr lang="ar-SA" dirty="0">
                <a:solidFill>
                  <a:schemeClr val="tx1"/>
                </a:solidFill>
              </a:rPr>
              <a:t>من المشكلات التي يمكن أن تواجهنا عند تركيب الأرقام القياسية ما يلي:</a:t>
            </a:r>
            <a:endParaRPr lang="en-US" dirty="0">
              <a:solidFill>
                <a:schemeClr val="tx1"/>
              </a:solidFill>
            </a:endParaRPr>
          </a:p>
          <a:p>
            <a:pPr marL="0" lvl="0" indent="0">
              <a:buNone/>
            </a:pPr>
            <a:r>
              <a:rPr lang="ar-SA" u="sng" dirty="0">
                <a:solidFill>
                  <a:schemeClr val="tx1"/>
                </a:solidFill>
              </a:rPr>
              <a:t>الهدف من الرقم القياسي:</a:t>
            </a:r>
            <a:r>
              <a:rPr lang="ar-SA" dirty="0">
                <a:solidFill>
                  <a:schemeClr val="tx1"/>
                </a:solidFill>
              </a:rPr>
              <a:t> هناك العديد من الأرقام القياسية التي يمكن تركيبها، والمشكلة في تصميم الرقم القياسي بالشكل الذي يمكن من الإجابة على أسئلة محددة، فقد نرغب في قياس مستوى أسعار السلع الاستهلاكية أو أسعار السلع </a:t>
            </a:r>
            <a:r>
              <a:rPr lang="ar-SA" dirty="0" err="1">
                <a:solidFill>
                  <a:schemeClr val="tx1"/>
                </a:solidFill>
              </a:rPr>
              <a:t>المعمرة..إلخ</a:t>
            </a:r>
            <a:r>
              <a:rPr lang="ar-SA" dirty="0">
                <a:solidFill>
                  <a:schemeClr val="tx1"/>
                </a:solidFill>
              </a:rPr>
              <a:t>. ولابد من تحديد الهدف من تركيب الرقم القياسي قدر الإمكان وبوضوح ثم تصميم الرقم بناء على ذلك. </a:t>
            </a:r>
            <a:endParaRPr lang="en-US" dirty="0">
              <a:solidFill>
                <a:schemeClr val="tx1"/>
              </a:solidFill>
            </a:endParaRPr>
          </a:p>
          <a:p>
            <a:pPr marL="0" lvl="0" indent="0">
              <a:buNone/>
            </a:pPr>
            <a:r>
              <a:rPr lang="ar-SA" u="sng" dirty="0">
                <a:solidFill>
                  <a:schemeClr val="tx1"/>
                </a:solidFill>
              </a:rPr>
              <a:t>اختيار السلع التي يتضمنها الرقم القياسي:</a:t>
            </a:r>
            <a:r>
              <a:rPr lang="ar-SA" dirty="0">
                <a:solidFill>
                  <a:schemeClr val="tx1"/>
                </a:solidFill>
              </a:rPr>
              <a:t> إن عدد السلع التي نرغب في تحديد مسار أسعارها قد يصل إلى الآلاف ومن الضروري هنا إتباع أسلوب العينة لاختيار مجموعة منها تمثل جميع السلع سواء من حيث الأهمية النسبية أو من حيث التغيرات التي تطرأ على الأسعار.</a:t>
            </a:r>
            <a:endParaRPr lang="en-US" dirty="0">
              <a:solidFill>
                <a:schemeClr val="tx1"/>
              </a:solidFill>
            </a:endParaRPr>
          </a:p>
          <a:p>
            <a:pPr marL="0" lvl="0" indent="0">
              <a:buNone/>
            </a:pPr>
            <a:r>
              <a:rPr lang="ar-SA" u="sng" dirty="0">
                <a:solidFill>
                  <a:schemeClr val="tx1"/>
                </a:solidFill>
              </a:rPr>
              <a:t>اختيار الأوزان:</a:t>
            </a:r>
            <a:r>
              <a:rPr lang="ar-SA" dirty="0">
                <a:solidFill>
                  <a:schemeClr val="tx1"/>
                </a:solidFill>
              </a:rPr>
              <a:t> بالرغم من الحرية التي نتمتع بها في اختيار الأوزان فإنه بوسعنا أن نتساءل عن إمكانية استخدام أوزان محددة أو أوزان متغيرة باستمرار(كميات سنة المقارنة أو كميات سنة الأساس). وعادة ما يفضل استخدام سنة الأساس لسببين، أولهما أن كميات سنة المقارنة تختلف من سنة لأخرى، أما كميات سنة الأساس فهي واحدة عند اختيار سنة معينة. أما السبب الثاني فيتعلق بصعوبة تفسير الأرقام القياسية ذات الأوزان المتغيرة في حالة المقارنة بين سنتين غير سنة الأساس.</a:t>
            </a:r>
            <a:endParaRPr lang="en-US" dirty="0">
              <a:solidFill>
                <a:schemeClr val="tx1"/>
              </a:solidFill>
            </a:endParaRPr>
          </a:p>
          <a:p>
            <a:pPr marL="0" lvl="0" indent="0">
              <a:buNone/>
            </a:pPr>
            <a:r>
              <a:rPr lang="ar-SA" u="sng" dirty="0">
                <a:solidFill>
                  <a:schemeClr val="tx1"/>
                </a:solidFill>
              </a:rPr>
              <a:t>اختيار سنة الأساس:</a:t>
            </a:r>
            <a:r>
              <a:rPr lang="ar-SA" dirty="0">
                <a:solidFill>
                  <a:schemeClr val="tx1"/>
                </a:solidFill>
              </a:rPr>
              <a:t> يتوجه الاهتمام في اختيار سنة الأساس إلى اختيار سنة عادية حيث لا تكون الأسعار شديدة الارتفاع أو الانخفاض لتفادي استخدام الأرقام القياسية بصورة خاطئة بواسطة بعض مستخدميها الذين يحاولون إضفاء معنى اقتصادي للقيمة المطلقة للرقم القياسي.</a:t>
            </a:r>
            <a:endParaRPr lang="en-US" dirty="0">
              <a:solidFill>
                <a:schemeClr val="tx1"/>
              </a:solidFill>
            </a:endParaRPr>
          </a:p>
          <a:p>
            <a:pPr marL="0" lvl="0" indent="0">
              <a:buNone/>
            </a:pPr>
            <a:r>
              <a:rPr lang="ar-SA" u="sng" dirty="0">
                <a:solidFill>
                  <a:schemeClr val="tx1"/>
                </a:solidFill>
              </a:rPr>
              <a:t>أخطاء وتحيزات الأرقام القياسية:</a:t>
            </a:r>
            <a:r>
              <a:rPr lang="ar-SA" dirty="0">
                <a:solidFill>
                  <a:schemeClr val="tx1"/>
                </a:solidFill>
              </a:rPr>
              <a:t> هناك بعض التحيزات التي قد تلحق بالرقم القياسي وتؤثر عليه إما في الاتجاه </a:t>
            </a:r>
            <a:r>
              <a:rPr lang="ar-SA" dirty="0" err="1">
                <a:solidFill>
                  <a:schemeClr val="tx1"/>
                </a:solidFill>
              </a:rPr>
              <a:t>الصعودي</a:t>
            </a:r>
            <a:r>
              <a:rPr lang="ar-SA" dirty="0">
                <a:solidFill>
                  <a:schemeClr val="tx1"/>
                </a:solidFill>
              </a:rPr>
              <a:t> أو التنازلي، وأسبابها يمكن أن ترجع إلى: التحيز النوعي، أو التحيز المتصل بالأوزان، أو مصادر أخرى للتحيز. يظهر التحيز النوعي نتيجة استخدام المتوسط الحسابي والذي يضفي تحيزا </a:t>
            </a:r>
            <a:r>
              <a:rPr lang="ar-SA" dirty="0" err="1">
                <a:solidFill>
                  <a:schemeClr val="tx1"/>
                </a:solidFill>
              </a:rPr>
              <a:t>صعوديا</a:t>
            </a:r>
            <a:r>
              <a:rPr lang="ar-SA" dirty="0">
                <a:solidFill>
                  <a:schemeClr val="tx1"/>
                </a:solidFill>
              </a:rPr>
              <a:t> على الرقم القياسي. هذا ويمكن تلافي التحيز النوعي باستخدام المتوسط الهندسي.</a:t>
            </a:r>
            <a:endParaRPr lang="en-US" dirty="0">
              <a:solidFill>
                <a:schemeClr val="tx1"/>
              </a:solidFill>
            </a:endParaRPr>
          </a:p>
          <a:p>
            <a:pPr marL="0" indent="0">
              <a:buNone/>
            </a:pPr>
            <a:r>
              <a:rPr lang="en-US" dirty="0">
                <a:solidFill>
                  <a:schemeClr val="tx1"/>
                </a:solidFill>
              </a:rPr>
              <a:t>Arithmetic Mean      </a:t>
            </a:r>
          </a:p>
          <a:p>
            <a:pPr marL="0" indent="0">
              <a:buNone/>
            </a:pPr>
            <a:r>
              <a:rPr lang="en-US" dirty="0">
                <a:solidFill>
                  <a:schemeClr val="tx1"/>
                </a:solidFill>
              </a:rPr>
              <a:t> </a:t>
            </a:r>
          </a:p>
          <a:p>
            <a:pPr marL="0" indent="0">
              <a:buNone/>
            </a:pPr>
            <a:r>
              <a:rPr lang="en-US" dirty="0">
                <a:solidFill>
                  <a:schemeClr val="tx1"/>
                </a:solidFill>
              </a:rPr>
              <a:t>Geometric Mean     </a:t>
            </a:r>
          </a:p>
          <a:p>
            <a:pPr marL="0" indent="0">
              <a:buNone/>
            </a:pPr>
            <a:r>
              <a:rPr lang="ar-SA" dirty="0">
                <a:solidFill>
                  <a:schemeClr val="tx1"/>
                </a:solidFill>
              </a:rPr>
              <a:t> </a:t>
            </a:r>
            <a:endParaRPr lang="en-US" dirty="0">
              <a:solidFill>
                <a:schemeClr val="tx1"/>
              </a:solidFill>
            </a:endParaRPr>
          </a:p>
          <a:p>
            <a:pPr marL="0" indent="0">
              <a:buNone/>
            </a:pPr>
            <a:r>
              <a:rPr lang="ar-SA" dirty="0">
                <a:solidFill>
                  <a:schemeClr val="tx1"/>
                </a:solidFill>
              </a:rPr>
              <a:t>أما فيما يخص التحيز المتصل بالأوزان، فإن استخدام كميات سنة الأساس عند حساب الرقم القياسي المرجح يتضمن تحيزا </a:t>
            </a:r>
            <a:r>
              <a:rPr lang="ar-SA" dirty="0" err="1">
                <a:solidFill>
                  <a:schemeClr val="tx1"/>
                </a:solidFill>
              </a:rPr>
              <a:t>صعوديا</a:t>
            </a:r>
            <a:r>
              <a:rPr lang="ar-SA" dirty="0">
                <a:solidFill>
                  <a:schemeClr val="tx1"/>
                </a:solidFill>
              </a:rPr>
              <a:t>، في حين يتضمن استخدام كميات سنة المقارنة تحيزا تنازليا خاصة عندما تتجه الأسعار للارتفاع. هذا وتؤدي التغيرات في جودة المنتجات وظهور سلع جديدة إلى إحداث مشكلات في تركيب الأرقام القياسية للأسعار تؤدي بصورة أو بأخرى إلى وجود قدر معين من التحيز.</a:t>
            </a:r>
            <a:endParaRPr lang="en-US" dirty="0">
              <a:solidFill>
                <a:schemeClr val="tx1"/>
              </a:solidFill>
            </a:endParaRPr>
          </a:p>
          <a:p>
            <a:pPr marL="0" indent="0">
              <a:buNone/>
            </a:pPr>
            <a:endParaRPr lang="ar-IQ" dirty="0">
              <a:solidFill>
                <a:schemeClr val="tx1"/>
              </a:solidFill>
            </a:endParaRPr>
          </a:p>
        </p:txBody>
      </p:sp>
    </p:spTree>
    <p:extLst>
      <p:ext uri="{BB962C8B-B14F-4D97-AF65-F5344CB8AC3E}">
        <p14:creationId xmlns:p14="http://schemas.microsoft.com/office/powerpoint/2010/main" val="2479623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260350"/>
            <a:ext cx="8064896" cy="5865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67792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18</TotalTime>
  <Words>489</Words>
  <Application>Microsoft Office PowerPoint</Application>
  <PresentationFormat>عرض على الشاشة (3:4)‏</PresentationFormat>
  <Paragraphs>33</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Ahmed</dc:creator>
  <cp:lastModifiedBy>Ahmed</cp:lastModifiedBy>
  <cp:revision>4</cp:revision>
  <dcterms:created xsi:type="dcterms:W3CDTF">2020-01-04T09:30:31Z</dcterms:created>
  <dcterms:modified xsi:type="dcterms:W3CDTF">2020-01-04T10:25:00Z</dcterms:modified>
</cp:coreProperties>
</file>